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Proxima Nov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ProximaNov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6485856c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6485856c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6485856c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6485856c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6485856c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6485856c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6485856c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6485856c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6485856c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6485856c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6485856c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6485856c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6485856cc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6485856c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6485856cc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6485856cc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6485856c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6485856c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14.jpg"/><Relationship Id="rId5"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bit.ly/2GhPXC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25"/>
          <p:cNvPicPr preferRelativeResize="0"/>
          <p:nvPr/>
        </p:nvPicPr>
        <p:blipFill rotWithShape="1">
          <a:blip r:embed="rId3">
            <a:alphaModFix/>
          </a:blip>
          <a:srcRect b="7655" l="0" r="0" t="7655"/>
          <a:stretch/>
        </p:blipFill>
        <p:spPr>
          <a:xfrm>
            <a:off x="0" y="0"/>
            <a:ext cx="9143999" cy="5143502"/>
          </a:xfrm>
          <a:prstGeom prst="rect">
            <a:avLst/>
          </a:prstGeom>
          <a:noFill/>
          <a:ln>
            <a:noFill/>
          </a:ln>
        </p:spPr>
      </p:pic>
      <p:sp>
        <p:nvSpPr>
          <p:cNvPr id="105" name="Google Shape;105;p25"/>
          <p:cNvSpPr txBox="1"/>
          <p:nvPr>
            <p:ph type="ctrTitle"/>
          </p:nvPr>
        </p:nvSpPr>
        <p:spPr>
          <a:xfrm>
            <a:off x="510450" y="795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An Introduction</a:t>
            </a:r>
            <a:endParaRPr sz="6000"/>
          </a:p>
          <a:p>
            <a:pPr indent="0" lvl="0" marL="0" rtl="0" algn="l">
              <a:spcBef>
                <a:spcPts val="0"/>
              </a:spcBef>
              <a:spcAft>
                <a:spcPts val="0"/>
              </a:spcAft>
              <a:buNone/>
            </a:pPr>
            <a:r>
              <a:rPr lang="en" sz="6000"/>
              <a:t>To Design Thinking</a:t>
            </a:r>
            <a:endParaRPr sz="6000"/>
          </a:p>
        </p:txBody>
      </p:sp>
      <p:sp>
        <p:nvSpPr>
          <p:cNvPr id="106" name="Google Shape;106;p25"/>
          <p:cNvSpPr txBox="1"/>
          <p:nvPr>
            <p:ph idx="1" type="subTitle"/>
          </p:nvPr>
        </p:nvSpPr>
        <p:spPr>
          <a:xfrm>
            <a:off x="510450" y="3182336"/>
            <a:ext cx="8123100" cy="11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Ritwik Raha</a:t>
            </a:r>
            <a:endParaRPr/>
          </a:p>
          <a:p>
            <a:pPr indent="0" lvl="0" marL="0" rtl="0" algn="l">
              <a:spcBef>
                <a:spcPts val="0"/>
              </a:spcBef>
              <a:spcAft>
                <a:spcPts val="0"/>
              </a:spcAft>
              <a:buNone/>
            </a:pPr>
            <a:r>
              <a:rPr lang="en" sz="1400"/>
              <a:t>GDG Kolkata</a:t>
            </a:r>
            <a:endParaRPr sz="1400"/>
          </a:p>
          <a:p>
            <a:pPr indent="0" lvl="0" marL="0" rtl="0" algn="l">
              <a:spcBef>
                <a:spcPts val="0"/>
              </a:spcBef>
              <a:spcAft>
                <a:spcPts val="0"/>
              </a:spcAft>
              <a:buNone/>
            </a:pPr>
            <a:r>
              <a:rPr lang="en" sz="1400"/>
              <a:t>Cloud Study Jam</a:t>
            </a:r>
            <a:endParaRPr sz="1400"/>
          </a:p>
          <a:p>
            <a:pPr indent="0" lvl="0" marL="0" rtl="0" algn="l">
              <a:spcBef>
                <a:spcPts val="0"/>
              </a:spcBef>
              <a:spcAft>
                <a:spcPts val="0"/>
              </a:spcAft>
              <a:buNone/>
            </a:pPr>
            <a:r>
              <a:rPr lang="en" sz="1400"/>
              <a:t>AOT</a:t>
            </a:r>
            <a:endParaRPr sz="1400"/>
          </a:p>
        </p:txBody>
      </p:sp>
      <p:sp>
        <p:nvSpPr>
          <p:cNvPr id="107" name="Google Shape;107;p25"/>
          <p:cNvSpPr txBox="1"/>
          <p:nvPr>
            <p:ph idx="1" type="subTitle"/>
          </p:nvPr>
        </p:nvSpPr>
        <p:spPr>
          <a:xfrm>
            <a:off x="510450" y="4555223"/>
            <a:ext cx="81231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ritwik@tcfindia.in</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4"/>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Phase three</a:t>
            </a:r>
            <a:br>
              <a:rPr lang="en" sz="2400"/>
            </a:br>
            <a:r>
              <a:rPr lang="en" sz="3600"/>
              <a:t>Ideate</a:t>
            </a:r>
            <a:endParaRPr sz="3600"/>
          </a:p>
        </p:txBody>
      </p:sp>
      <p:sp>
        <p:nvSpPr>
          <p:cNvPr id="167" name="Google Shape;167;p34"/>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analogies</a:t>
            </a:r>
            <a:endParaRPr/>
          </a:p>
          <a:p>
            <a:pPr indent="-342900" lvl="0" marL="457200" rtl="0" algn="l">
              <a:spcBef>
                <a:spcPts val="1600"/>
              </a:spcBef>
              <a:spcAft>
                <a:spcPts val="0"/>
              </a:spcAft>
              <a:buSzPts val="1800"/>
              <a:buChar char="●"/>
            </a:pPr>
            <a:r>
              <a:rPr lang="en"/>
              <a:t>Brainstorm</a:t>
            </a:r>
            <a:endParaRPr/>
          </a:p>
          <a:p>
            <a:pPr indent="-342900" lvl="0" marL="457200" rtl="0" algn="l">
              <a:spcBef>
                <a:spcPts val="1600"/>
              </a:spcBef>
              <a:spcAft>
                <a:spcPts val="0"/>
              </a:spcAft>
              <a:buSzPts val="1800"/>
              <a:buChar char="●"/>
            </a:pPr>
            <a:r>
              <a:rPr lang="en"/>
              <a:t>Challenge Assumptions</a:t>
            </a:r>
            <a:endParaRPr/>
          </a:p>
          <a:p>
            <a:pPr indent="-342900" lvl="0" marL="457200" rtl="0" algn="l">
              <a:spcBef>
                <a:spcPts val="1600"/>
              </a:spcBef>
              <a:spcAft>
                <a:spcPts val="0"/>
              </a:spcAft>
              <a:buSzPts val="1800"/>
              <a:buChar char="●"/>
            </a:pPr>
            <a:r>
              <a:rPr lang="en"/>
              <a:t>Mindmap what you ideate</a:t>
            </a:r>
            <a:endParaRPr/>
          </a:p>
          <a:p>
            <a:pPr indent="-342900" lvl="0" marL="457200" rtl="0" algn="l">
              <a:spcBef>
                <a:spcPts val="1600"/>
              </a:spcBef>
              <a:spcAft>
                <a:spcPts val="1600"/>
              </a:spcAft>
              <a:buSzPts val="1800"/>
              <a:buChar char="●"/>
            </a:pPr>
            <a:r>
              <a:rPr lang="en"/>
              <a:t>Storyboarding</a:t>
            </a:r>
            <a:endParaRPr/>
          </a:p>
        </p:txBody>
      </p:sp>
      <p:pic>
        <p:nvPicPr>
          <p:cNvPr id="168" name="Google Shape;168;p34"/>
          <p:cNvPicPr preferRelativeResize="0"/>
          <p:nvPr/>
        </p:nvPicPr>
        <p:blipFill rotWithShape="1">
          <a:blip r:embed="rId3">
            <a:alphaModFix/>
          </a:blip>
          <a:srcRect b="0" l="15248" r="15248" t="0"/>
          <a:stretch/>
        </p:blipFill>
        <p:spPr>
          <a:xfrm>
            <a:off x="4705150" y="361926"/>
            <a:ext cx="2035801" cy="1955422"/>
          </a:xfrm>
          <a:prstGeom prst="rect">
            <a:avLst/>
          </a:prstGeom>
          <a:noFill/>
          <a:ln>
            <a:noFill/>
          </a:ln>
        </p:spPr>
      </p:pic>
      <p:pic>
        <p:nvPicPr>
          <p:cNvPr id="169" name="Google Shape;169;p34"/>
          <p:cNvPicPr preferRelativeResize="0"/>
          <p:nvPr/>
        </p:nvPicPr>
        <p:blipFill rotWithShape="1">
          <a:blip r:embed="rId4">
            <a:alphaModFix/>
          </a:blip>
          <a:srcRect b="0" l="15297" r="15297" t="0"/>
          <a:stretch/>
        </p:blipFill>
        <p:spPr>
          <a:xfrm>
            <a:off x="6796425" y="361926"/>
            <a:ext cx="2035797" cy="1955426"/>
          </a:xfrm>
          <a:prstGeom prst="rect">
            <a:avLst/>
          </a:prstGeom>
          <a:noFill/>
          <a:ln>
            <a:noFill/>
          </a:ln>
        </p:spPr>
      </p:pic>
      <p:pic>
        <p:nvPicPr>
          <p:cNvPr id="170" name="Google Shape;170;p34"/>
          <p:cNvPicPr preferRelativeResize="0"/>
          <p:nvPr/>
        </p:nvPicPr>
        <p:blipFill rotWithShape="1">
          <a:blip r:embed="rId5">
            <a:alphaModFix/>
          </a:blip>
          <a:srcRect b="6918" l="0" r="0" t="6918"/>
          <a:stretch/>
        </p:blipFill>
        <p:spPr>
          <a:xfrm>
            <a:off x="4705200" y="2366436"/>
            <a:ext cx="4127097" cy="2420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5"/>
          <p:cNvPicPr preferRelativeResize="0"/>
          <p:nvPr/>
        </p:nvPicPr>
        <p:blipFill>
          <a:blip r:embed="rId3">
            <a:alphaModFix/>
          </a:blip>
          <a:stretch>
            <a:fillRect/>
          </a:stretch>
        </p:blipFill>
        <p:spPr>
          <a:xfrm>
            <a:off x="152400" y="152400"/>
            <a:ext cx="6263688" cy="4838699"/>
          </a:xfrm>
          <a:prstGeom prst="rect">
            <a:avLst/>
          </a:prstGeom>
          <a:noFill/>
          <a:ln>
            <a:noFill/>
          </a:ln>
        </p:spPr>
      </p:pic>
      <p:sp>
        <p:nvSpPr>
          <p:cNvPr id="176" name="Google Shape;176;p35"/>
          <p:cNvSpPr txBox="1"/>
          <p:nvPr/>
        </p:nvSpPr>
        <p:spPr>
          <a:xfrm>
            <a:off x="6416100" y="1492175"/>
            <a:ext cx="2608200" cy="24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Proxima Nova"/>
                <a:ea typeface="Proxima Nova"/>
                <a:cs typeface="Proxima Nova"/>
                <a:sym typeface="Proxima Nova"/>
              </a:rPr>
              <a:t>A typical</a:t>
            </a:r>
            <a:endParaRPr sz="4800">
              <a:latin typeface="Proxima Nova"/>
              <a:ea typeface="Proxima Nova"/>
              <a:cs typeface="Proxima Nova"/>
              <a:sym typeface="Proxima Nova"/>
            </a:endParaRPr>
          </a:p>
          <a:p>
            <a:pPr indent="0" lvl="0" marL="0" rtl="0" algn="l">
              <a:spcBef>
                <a:spcPts val="0"/>
              </a:spcBef>
              <a:spcAft>
                <a:spcPts val="0"/>
              </a:spcAft>
              <a:buNone/>
            </a:pPr>
            <a:r>
              <a:rPr lang="en" sz="4800">
                <a:latin typeface="Proxima Nova"/>
                <a:ea typeface="Proxima Nova"/>
                <a:cs typeface="Proxima Nova"/>
                <a:sym typeface="Proxima Nova"/>
              </a:rPr>
              <a:t>User Persona</a:t>
            </a:r>
            <a:endParaRPr sz="48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Prototype</a:t>
            </a:r>
            <a:endParaRPr sz="3600"/>
          </a:p>
        </p:txBody>
      </p:sp>
      <p:sp>
        <p:nvSpPr>
          <p:cNvPr id="182" name="Google Shape;182;p3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A prototype is basically a scaled-down version of the product which incorporates the potential solutions identified in the previous stages. This step is key in putting each solution to the test and highlighting any constraints and flaws.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37"/>
          <p:cNvPicPr preferRelativeResize="0"/>
          <p:nvPr/>
        </p:nvPicPr>
        <p:blipFill>
          <a:blip r:embed="rId3">
            <a:alphaModFix/>
          </a:blip>
          <a:stretch>
            <a:fillRect/>
          </a:stretch>
        </p:blipFill>
        <p:spPr>
          <a:xfrm>
            <a:off x="152400" y="152400"/>
            <a:ext cx="6229524" cy="4153025"/>
          </a:xfrm>
          <a:prstGeom prst="rect">
            <a:avLst/>
          </a:prstGeom>
          <a:noFill/>
          <a:ln>
            <a:noFill/>
          </a:ln>
        </p:spPr>
      </p:pic>
      <p:sp>
        <p:nvSpPr>
          <p:cNvPr id="188" name="Google Shape;188;p37"/>
          <p:cNvSpPr txBox="1"/>
          <p:nvPr/>
        </p:nvSpPr>
        <p:spPr>
          <a:xfrm>
            <a:off x="6526150" y="986000"/>
            <a:ext cx="2913900" cy="21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Proxima Nova"/>
                <a:ea typeface="Proxima Nova"/>
                <a:cs typeface="Proxima Nova"/>
                <a:sym typeface="Proxima Nova"/>
              </a:rPr>
              <a:t>A low fidelity</a:t>
            </a:r>
            <a:endParaRPr sz="3000">
              <a:latin typeface="Proxima Nova"/>
              <a:ea typeface="Proxima Nova"/>
              <a:cs typeface="Proxima Nova"/>
              <a:sym typeface="Proxima Nova"/>
            </a:endParaRPr>
          </a:p>
          <a:p>
            <a:pPr indent="0" lvl="0" marL="0" rtl="0" algn="l">
              <a:spcBef>
                <a:spcPts val="0"/>
              </a:spcBef>
              <a:spcAft>
                <a:spcPts val="0"/>
              </a:spcAft>
              <a:buNone/>
            </a:pPr>
            <a:r>
              <a:rPr lang="en" sz="3000">
                <a:latin typeface="Proxima Nova"/>
                <a:ea typeface="Proxima Nova"/>
                <a:cs typeface="Proxima Nova"/>
                <a:sym typeface="Proxima Nova"/>
              </a:rPr>
              <a:t>proto-type</a:t>
            </a:r>
            <a:endParaRPr sz="3000">
              <a:latin typeface="Proxima Nova"/>
              <a:ea typeface="Proxima Nova"/>
              <a:cs typeface="Proxima Nova"/>
              <a:sym typeface="Proxima Nova"/>
            </a:endParaRPr>
          </a:p>
          <a:p>
            <a:pPr indent="0" lvl="0" marL="0" rtl="0" algn="l">
              <a:spcBef>
                <a:spcPts val="0"/>
              </a:spcBef>
              <a:spcAft>
                <a:spcPts val="0"/>
              </a:spcAft>
              <a:buNone/>
            </a:pPr>
            <a:r>
              <a:rPr lang="en" sz="3000">
                <a:latin typeface="Proxima Nova"/>
                <a:ea typeface="Proxima Nova"/>
                <a:cs typeface="Proxima Nova"/>
                <a:sym typeface="Proxima Nova"/>
              </a:rPr>
              <a:t>can be as neat as this</a:t>
            </a:r>
            <a:endParaRPr sz="3000">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8"/>
          <p:cNvPicPr preferRelativeResize="0"/>
          <p:nvPr/>
        </p:nvPicPr>
        <p:blipFill>
          <a:blip r:embed="rId3">
            <a:alphaModFix/>
          </a:blip>
          <a:stretch>
            <a:fillRect/>
          </a:stretch>
        </p:blipFill>
        <p:spPr>
          <a:xfrm>
            <a:off x="275600" y="614375"/>
            <a:ext cx="5684904" cy="3789927"/>
          </a:xfrm>
          <a:prstGeom prst="rect">
            <a:avLst/>
          </a:prstGeom>
          <a:noFill/>
          <a:ln>
            <a:noFill/>
          </a:ln>
        </p:spPr>
      </p:pic>
      <p:sp>
        <p:nvSpPr>
          <p:cNvPr id="194" name="Google Shape;194;p38"/>
          <p:cNvSpPr txBox="1"/>
          <p:nvPr/>
        </p:nvSpPr>
        <p:spPr>
          <a:xfrm>
            <a:off x="6098275" y="1047175"/>
            <a:ext cx="2725800" cy="19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Proxima Nova"/>
                <a:ea typeface="Proxima Nova"/>
                <a:cs typeface="Proxima Nova"/>
                <a:sym typeface="Proxima Nova"/>
              </a:rPr>
              <a:t>Or as detailed</a:t>
            </a:r>
            <a:endParaRPr sz="4800">
              <a:latin typeface="Proxima Nova"/>
              <a:ea typeface="Proxima Nova"/>
              <a:cs typeface="Proxima Nova"/>
              <a:sym typeface="Proxima Nova"/>
            </a:endParaRPr>
          </a:p>
          <a:p>
            <a:pPr indent="0" lvl="0" marL="0" rtl="0" algn="l">
              <a:spcBef>
                <a:spcPts val="0"/>
              </a:spcBef>
              <a:spcAft>
                <a:spcPts val="0"/>
              </a:spcAft>
              <a:buNone/>
            </a:pPr>
            <a:r>
              <a:rPr lang="en" sz="4800">
                <a:latin typeface="Proxima Nova"/>
                <a:ea typeface="Proxima Nova"/>
                <a:cs typeface="Proxima Nova"/>
                <a:sym typeface="Proxima Nova"/>
              </a:rPr>
              <a:t>as this</a:t>
            </a:r>
            <a:endParaRPr sz="48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9"/>
          <p:cNvPicPr preferRelativeResize="0"/>
          <p:nvPr/>
        </p:nvPicPr>
        <p:blipFill>
          <a:blip r:embed="rId3">
            <a:alphaModFix/>
          </a:blip>
          <a:stretch>
            <a:fillRect/>
          </a:stretch>
        </p:blipFill>
        <p:spPr>
          <a:xfrm>
            <a:off x="2539375" y="152400"/>
            <a:ext cx="6451601" cy="4838701"/>
          </a:xfrm>
          <a:prstGeom prst="rect">
            <a:avLst/>
          </a:prstGeom>
          <a:noFill/>
          <a:ln>
            <a:noFill/>
          </a:ln>
        </p:spPr>
      </p:pic>
      <p:sp>
        <p:nvSpPr>
          <p:cNvPr id="200" name="Google Shape;200;p39"/>
          <p:cNvSpPr txBox="1"/>
          <p:nvPr/>
        </p:nvSpPr>
        <p:spPr>
          <a:xfrm>
            <a:off x="30800" y="277200"/>
            <a:ext cx="2508600" cy="46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Proxima Nova"/>
                <a:ea typeface="Proxima Nova"/>
                <a:cs typeface="Proxima Nova"/>
                <a:sym typeface="Proxima Nova"/>
              </a:rPr>
              <a:t>Medium Fidelity</a:t>
            </a:r>
            <a:endParaRPr sz="4800">
              <a:latin typeface="Proxima Nova"/>
              <a:ea typeface="Proxima Nova"/>
              <a:cs typeface="Proxima Nova"/>
              <a:sym typeface="Proxima Nova"/>
            </a:endParaRPr>
          </a:p>
          <a:p>
            <a:pPr indent="0" lvl="0" marL="0" rtl="0" algn="l">
              <a:spcBef>
                <a:spcPts val="0"/>
              </a:spcBef>
              <a:spcAft>
                <a:spcPts val="0"/>
              </a:spcAft>
              <a:buNone/>
            </a:pPr>
            <a:r>
              <a:t/>
            </a:r>
            <a:endParaRPr sz="3600">
              <a:latin typeface="Proxima Nova"/>
              <a:ea typeface="Proxima Nova"/>
              <a:cs typeface="Proxima Nova"/>
              <a:sym typeface="Proxima Nova"/>
            </a:endParaRPr>
          </a:p>
          <a:p>
            <a:pPr indent="0" lvl="0" marL="0" rtl="0" algn="l">
              <a:spcBef>
                <a:spcPts val="0"/>
              </a:spcBef>
              <a:spcAft>
                <a:spcPts val="0"/>
              </a:spcAft>
              <a:buNone/>
            </a:pPr>
            <a:r>
              <a:rPr lang="en" sz="3600">
                <a:latin typeface="Proxima Nova"/>
                <a:ea typeface="Proxima Nova"/>
                <a:cs typeface="Proxima Nova"/>
                <a:sym typeface="Proxima Nova"/>
              </a:rPr>
              <a:t>Clickable</a:t>
            </a:r>
            <a:endParaRPr sz="3600">
              <a:latin typeface="Proxima Nova"/>
              <a:ea typeface="Proxima Nova"/>
              <a:cs typeface="Proxima Nova"/>
              <a:sym typeface="Proxima Nova"/>
            </a:endParaRPr>
          </a:p>
          <a:p>
            <a:pPr indent="0" lvl="0" marL="0" rtl="0" algn="l">
              <a:spcBef>
                <a:spcPts val="0"/>
              </a:spcBef>
              <a:spcAft>
                <a:spcPts val="0"/>
              </a:spcAft>
              <a:buNone/>
            </a:pPr>
            <a:r>
              <a:rPr lang="en" sz="3600">
                <a:latin typeface="Proxima Nova"/>
                <a:ea typeface="Proxima Nova"/>
                <a:cs typeface="Proxima Nova"/>
                <a:sym typeface="Proxima Nova"/>
              </a:rPr>
              <a:t>Prototypes</a:t>
            </a:r>
            <a:endParaRPr sz="36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40"/>
          <p:cNvPicPr preferRelativeResize="0"/>
          <p:nvPr/>
        </p:nvPicPr>
        <p:blipFill>
          <a:blip r:embed="rId3">
            <a:alphaModFix/>
          </a:blip>
          <a:stretch>
            <a:fillRect/>
          </a:stretch>
        </p:blipFill>
        <p:spPr>
          <a:xfrm>
            <a:off x="4094725" y="645175"/>
            <a:ext cx="4819650" cy="3609975"/>
          </a:xfrm>
          <a:prstGeom prst="rect">
            <a:avLst/>
          </a:prstGeom>
          <a:noFill/>
          <a:ln>
            <a:noFill/>
          </a:ln>
        </p:spPr>
      </p:pic>
      <p:sp>
        <p:nvSpPr>
          <p:cNvPr id="206" name="Google Shape;206;p40"/>
          <p:cNvSpPr txBox="1"/>
          <p:nvPr/>
        </p:nvSpPr>
        <p:spPr>
          <a:xfrm>
            <a:off x="200200" y="985575"/>
            <a:ext cx="3557400" cy="30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Proxima Nova"/>
                <a:ea typeface="Proxima Nova"/>
                <a:cs typeface="Proxima Nova"/>
                <a:sym typeface="Proxima Nova"/>
              </a:rPr>
              <a:t>High Fidelity </a:t>
            </a:r>
            <a:br>
              <a:rPr lang="en">
                <a:latin typeface="Proxima Nova"/>
                <a:ea typeface="Proxima Nova"/>
                <a:cs typeface="Proxima Nova"/>
                <a:sym typeface="Proxima Nova"/>
              </a:rPr>
            </a:br>
            <a:endParaRPr>
              <a:latin typeface="Proxima Nova"/>
              <a:ea typeface="Proxima Nova"/>
              <a:cs typeface="Proxima Nova"/>
              <a:sym typeface="Proxima Nova"/>
            </a:endParaRPr>
          </a:p>
          <a:p>
            <a:pPr indent="0" lvl="0" marL="0" rtl="0" algn="l">
              <a:spcBef>
                <a:spcPts val="0"/>
              </a:spcBef>
              <a:spcAft>
                <a:spcPts val="0"/>
              </a:spcAft>
              <a:buNone/>
            </a:pPr>
            <a:r>
              <a:rPr lang="en" sz="3600">
                <a:latin typeface="Proxima Nova"/>
                <a:ea typeface="Proxima Nova"/>
                <a:cs typeface="Proxima Nova"/>
                <a:sym typeface="Proxima Nova"/>
              </a:rPr>
              <a:t>Animations &amp; Transitions</a:t>
            </a:r>
            <a:endParaRPr sz="36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1"/>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What next?</a:t>
            </a:r>
            <a:endParaRPr sz="3200"/>
          </a:p>
          <a:p>
            <a:pPr indent="0" lvl="0" marL="0" rtl="0" algn="l">
              <a:lnSpc>
                <a:spcPct val="115000"/>
              </a:lnSpc>
              <a:spcBef>
                <a:spcPts val="1600"/>
              </a:spcBef>
              <a:spcAft>
                <a:spcPts val="1600"/>
              </a:spcAft>
              <a:buNone/>
            </a:pPr>
            <a:r>
              <a:rPr lang="en" sz="4800">
                <a:solidFill>
                  <a:schemeClr val="accent3"/>
                </a:solidFill>
              </a:rPr>
              <a:t>USER TESTING</a:t>
            </a:r>
            <a:endParaRPr sz="4800"/>
          </a:p>
        </p:txBody>
      </p:sp>
      <p:pic>
        <p:nvPicPr>
          <p:cNvPr id="212" name="Google Shape;212;p41"/>
          <p:cNvPicPr preferRelativeResize="0"/>
          <p:nvPr/>
        </p:nvPicPr>
        <p:blipFill>
          <a:blip r:embed="rId3">
            <a:alphaModFix/>
          </a:blip>
          <a:stretch>
            <a:fillRect/>
          </a:stretch>
        </p:blipFill>
        <p:spPr>
          <a:xfrm>
            <a:off x="3649725" y="1138649"/>
            <a:ext cx="5095475" cy="2866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628850" y="4647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Here’s the catch</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3600"/>
              <a:t>Design Thinking is a non-linear process.</a:t>
            </a:r>
            <a:br>
              <a:rPr lang="en" sz="3600"/>
            </a:br>
            <a:br>
              <a:rPr lang="en" sz="3600"/>
            </a:br>
            <a:r>
              <a:rPr lang="en" sz="3600"/>
              <a:t>So, dive in anyway.</a:t>
            </a:r>
            <a:endParaRPr sz="3600"/>
          </a:p>
          <a:p>
            <a:pPr indent="0" lvl="0" marL="0" rtl="0" algn="l">
              <a:spcBef>
                <a:spcPts val="0"/>
              </a:spcBef>
              <a:spcAft>
                <a:spcPts val="0"/>
              </a:spcAft>
              <a:buNone/>
            </a:pPr>
            <a:r>
              <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3"/>
          <p:cNvSpPr txBox="1"/>
          <p:nvPr>
            <p:ph type="title"/>
          </p:nvPr>
        </p:nvSpPr>
        <p:spPr>
          <a:xfrm>
            <a:off x="342500" y="235650"/>
            <a:ext cx="4045200" cy="150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Little Gift!</a:t>
            </a:r>
            <a:endParaRPr/>
          </a:p>
        </p:txBody>
      </p:sp>
      <p:sp>
        <p:nvSpPr>
          <p:cNvPr id="223" name="Google Shape;223;p4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Free UI kits (.xd and .psd)</a:t>
            </a:r>
            <a:endParaRPr sz="2400"/>
          </a:p>
          <a:p>
            <a:pPr indent="-381000" lvl="0" marL="457200" rtl="0" algn="l">
              <a:spcBef>
                <a:spcPts val="0"/>
              </a:spcBef>
              <a:spcAft>
                <a:spcPts val="0"/>
              </a:spcAft>
              <a:buSzPts val="2400"/>
              <a:buChar char="●"/>
            </a:pPr>
            <a:r>
              <a:rPr lang="en" sz="2400"/>
              <a:t>UX books to kickstart</a:t>
            </a:r>
            <a:endParaRPr sz="2400"/>
          </a:p>
          <a:p>
            <a:pPr indent="-381000" lvl="0" marL="457200" rtl="0" algn="l">
              <a:spcBef>
                <a:spcPts val="0"/>
              </a:spcBef>
              <a:spcAft>
                <a:spcPts val="0"/>
              </a:spcAft>
              <a:buSzPts val="2400"/>
              <a:buChar char="●"/>
            </a:pPr>
            <a:r>
              <a:rPr lang="en" sz="2400"/>
              <a:t>Mockups for presentations</a:t>
            </a:r>
            <a:endParaRPr sz="2400"/>
          </a:p>
          <a:p>
            <a:pPr indent="-381000" lvl="0" marL="457200" rtl="0" algn="l">
              <a:spcBef>
                <a:spcPts val="0"/>
              </a:spcBef>
              <a:spcAft>
                <a:spcPts val="0"/>
              </a:spcAft>
              <a:buSzPts val="2400"/>
              <a:buChar char="●"/>
            </a:pPr>
            <a:r>
              <a:rPr lang="en" sz="2400"/>
              <a:t>A general Assets library</a:t>
            </a:r>
            <a:endParaRPr sz="2400"/>
          </a:p>
        </p:txBody>
      </p:sp>
      <p:sp>
        <p:nvSpPr>
          <p:cNvPr id="224" name="Google Shape;224;p43"/>
          <p:cNvSpPr txBox="1"/>
          <p:nvPr/>
        </p:nvSpPr>
        <p:spPr>
          <a:xfrm>
            <a:off x="415800" y="2279150"/>
            <a:ext cx="34341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u="sng">
                <a:solidFill>
                  <a:srgbClr val="3C78D8"/>
                </a:solidFill>
                <a:latin typeface="Proxima Nova"/>
                <a:ea typeface="Proxima Nova"/>
                <a:cs typeface="Proxima Nova"/>
                <a:sym typeface="Proxima Nova"/>
                <a:hlinkClick r:id="rId3"/>
              </a:rPr>
              <a:t>bit.ly/2GhPXCM</a:t>
            </a:r>
            <a:endParaRPr sz="3600">
              <a:solidFill>
                <a:srgbClr val="3C78D8"/>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6"/>
          <p:cNvSpPr txBox="1"/>
          <p:nvPr/>
        </p:nvSpPr>
        <p:spPr>
          <a:xfrm>
            <a:off x="338800" y="246375"/>
            <a:ext cx="4003800" cy="11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Proxima Nova"/>
                <a:ea typeface="Proxima Nova"/>
                <a:cs typeface="Proxima Nova"/>
                <a:sym typeface="Proxima Nova"/>
              </a:rPr>
              <a:t>About Me</a:t>
            </a:r>
            <a:endParaRPr sz="4800">
              <a:latin typeface="Proxima Nova"/>
              <a:ea typeface="Proxima Nova"/>
              <a:cs typeface="Proxima Nova"/>
              <a:sym typeface="Proxima Nova"/>
            </a:endParaRPr>
          </a:p>
        </p:txBody>
      </p:sp>
      <p:pic>
        <p:nvPicPr>
          <p:cNvPr id="114" name="Google Shape;114;p26"/>
          <p:cNvPicPr preferRelativeResize="0"/>
          <p:nvPr/>
        </p:nvPicPr>
        <p:blipFill>
          <a:blip r:embed="rId3">
            <a:alphaModFix/>
          </a:blip>
          <a:stretch>
            <a:fillRect/>
          </a:stretch>
        </p:blipFill>
        <p:spPr>
          <a:xfrm>
            <a:off x="6205974" y="1625551"/>
            <a:ext cx="2647050" cy="2647050"/>
          </a:xfrm>
          <a:prstGeom prst="rect">
            <a:avLst/>
          </a:prstGeom>
          <a:noFill/>
          <a:ln>
            <a:noFill/>
          </a:ln>
        </p:spPr>
      </p:pic>
      <p:sp>
        <p:nvSpPr>
          <p:cNvPr id="115" name="Google Shape;115;p26"/>
          <p:cNvSpPr txBox="1"/>
          <p:nvPr/>
        </p:nvSpPr>
        <p:spPr>
          <a:xfrm>
            <a:off x="338800" y="1262775"/>
            <a:ext cx="5466900" cy="3372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Co-Founder, CEO at The Code Foundation</a:t>
            </a:r>
            <a:endParaRPr sz="2000">
              <a:latin typeface="Proxima Nova"/>
              <a:ea typeface="Proxima Nova"/>
              <a:cs typeface="Proxima Nova"/>
              <a:sym typeface="Proxima Nova"/>
            </a:endParaRPr>
          </a:p>
          <a:p>
            <a:pPr indent="0" lvl="0" marL="457200" rtl="0" algn="l">
              <a:spcBef>
                <a:spcPts val="0"/>
              </a:spcBef>
              <a:spcAft>
                <a:spcPts val="0"/>
              </a:spcAft>
              <a:buNone/>
            </a:pPr>
            <a:r>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Developer, Designer, UX Enthusiast</a:t>
            </a:r>
            <a:endParaRPr sz="2000">
              <a:latin typeface="Proxima Nova"/>
              <a:ea typeface="Proxima Nova"/>
              <a:cs typeface="Proxima Nova"/>
              <a:sym typeface="Proxima Nova"/>
            </a:endParaRPr>
          </a:p>
          <a:p>
            <a:pPr indent="0" lvl="0" marL="457200" rtl="0" algn="l">
              <a:spcBef>
                <a:spcPts val="0"/>
              </a:spcBef>
              <a:spcAft>
                <a:spcPts val="0"/>
              </a:spcAft>
              <a:buNone/>
            </a:pPr>
            <a:r>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Linkedin: www.linkedin.com/in/ritwik-raha/</a:t>
            </a:r>
            <a:endParaRPr sz="2000">
              <a:latin typeface="Proxima Nova"/>
              <a:ea typeface="Proxima Nova"/>
              <a:cs typeface="Proxima Nova"/>
              <a:sym typeface="Proxima Nova"/>
            </a:endParaRPr>
          </a:p>
          <a:p>
            <a:pPr indent="0" lvl="0" marL="457200" rtl="0" algn="l">
              <a:spcBef>
                <a:spcPts val="0"/>
              </a:spcBef>
              <a:spcAft>
                <a:spcPts val="0"/>
              </a:spcAft>
              <a:buNone/>
            </a:pPr>
            <a:r>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Github: github.com/ritwikraha</a:t>
            </a:r>
            <a:endParaRPr sz="2000">
              <a:latin typeface="Proxima Nova"/>
              <a:ea typeface="Proxima Nova"/>
              <a:cs typeface="Proxima Nova"/>
              <a:sym typeface="Proxima Nova"/>
            </a:endParaRPr>
          </a:p>
          <a:p>
            <a:pPr indent="0" lvl="0" marL="457200" rtl="0" algn="l">
              <a:spcBef>
                <a:spcPts val="0"/>
              </a:spcBef>
              <a:spcAft>
                <a:spcPts val="0"/>
              </a:spcAft>
              <a:buNone/>
            </a:pPr>
            <a:r>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Behance: www.behance.net/ritwikraha</a:t>
            </a:r>
            <a:endParaRPr sz="2000">
              <a:latin typeface="Proxima Nova"/>
              <a:ea typeface="Proxima Nova"/>
              <a:cs typeface="Proxima Nova"/>
              <a:sym typeface="Proxima Nova"/>
            </a:endParaRPr>
          </a:p>
          <a:p>
            <a:pPr indent="0" lvl="0" marL="457200" rtl="0" algn="l">
              <a:spcBef>
                <a:spcPts val="0"/>
              </a:spcBef>
              <a:spcAft>
                <a:spcPts val="0"/>
              </a:spcAft>
              <a:buNone/>
            </a:pPr>
            <a:r>
              <a:t/>
            </a:r>
            <a:endParaRPr sz="2000">
              <a:latin typeface="Proxima Nova"/>
              <a:ea typeface="Proxima Nova"/>
              <a:cs typeface="Proxima Nova"/>
              <a:sym typeface="Proxima Nova"/>
            </a:endParaRPr>
          </a:p>
          <a:p>
            <a:pPr indent="-355600" lvl="0" marL="457200" rtl="0" algn="l">
              <a:spcBef>
                <a:spcPts val="0"/>
              </a:spcBef>
              <a:spcAft>
                <a:spcPts val="0"/>
              </a:spcAft>
              <a:buSzPts val="2000"/>
              <a:buFont typeface="Proxima Nova"/>
              <a:buChar char="●"/>
            </a:pPr>
            <a:r>
              <a:rPr lang="en" sz="2000">
                <a:latin typeface="Proxima Nova"/>
                <a:ea typeface="Proxima Nova"/>
                <a:cs typeface="Proxima Nova"/>
                <a:sym typeface="Proxima Nova"/>
              </a:rPr>
              <a:t>Dribble: https://dribbble.com/RitwikR</a:t>
            </a:r>
            <a:endParaRPr sz="2000">
              <a:latin typeface="Proxima Nova"/>
              <a:ea typeface="Proxima Nova"/>
              <a:cs typeface="Proxima Nova"/>
              <a:sym typeface="Proxima Nova"/>
            </a:endParaRPr>
          </a:p>
          <a:p>
            <a:pPr indent="0" lvl="0" marL="457200" rtl="0" algn="l">
              <a:spcBef>
                <a:spcPts val="0"/>
              </a:spcBef>
              <a:spcAft>
                <a:spcPts val="0"/>
              </a:spcAft>
              <a:buNone/>
            </a:pPr>
            <a:r>
              <a:t/>
            </a:r>
            <a:endParaRPr sz="2000">
              <a:latin typeface="Proxima Nova"/>
              <a:ea typeface="Proxima Nova"/>
              <a:cs typeface="Proxima Nova"/>
              <a:sym typeface="Proxima Nova"/>
            </a:endParaRPr>
          </a:p>
          <a:p>
            <a:pPr indent="0" lvl="0" marL="457200" rtl="0" algn="l">
              <a:spcBef>
                <a:spcPts val="0"/>
              </a:spcBef>
              <a:spcAft>
                <a:spcPts val="0"/>
              </a:spcAft>
              <a:buNone/>
            </a:pPr>
            <a:r>
              <a:t/>
            </a:r>
            <a:endParaRPr sz="20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44"/>
          <p:cNvSpPr txBox="1"/>
          <p:nvPr/>
        </p:nvSpPr>
        <p:spPr>
          <a:xfrm>
            <a:off x="646775" y="2494750"/>
            <a:ext cx="6899100" cy="15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Proxima Nova"/>
                <a:ea typeface="Proxima Nova"/>
                <a:cs typeface="Proxima Nova"/>
                <a:sym typeface="Proxima Nova"/>
              </a:rPr>
              <a:t>THANK YOU</a:t>
            </a:r>
            <a:endParaRPr sz="48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So, What is </a:t>
            </a:r>
            <a:r>
              <a:rPr lang="en" sz="3600">
                <a:solidFill>
                  <a:srgbClr val="073763"/>
                </a:solidFill>
              </a:rPr>
              <a:t>Design Thinking</a:t>
            </a:r>
            <a:r>
              <a:rPr lang="en" sz="3600"/>
              <a:t>?</a:t>
            </a:r>
            <a:endParaRPr sz="3600"/>
          </a:p>
        </p:txBody>
      </p:sp>
      <p:sp>
        <p:nvSpPr>
          <p:cNvPr id="121" name="Google Shape;121;p27"/>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“Design thinking is a</a:t>
            </a:r>
            <a:r>
              <a:rPr b="1" lang="en" sz="2400"/>
              <a:t> human-centered</a:t>
            </a:r>
            <a:r>
              <a:rPr lang="en" sz="2400"/>
              <a:t> approach to </a:t>
            </a:r>
            <a:r>
              <a:rPr b="1" lang="en" sz="2400"/>
              <a:t>innovation </a:t>
            </a:r>
            <a:r>
              <a:rPr lang="en" sz="2400"/>
              <a:t>that draws from the designer's toolkit to integrate the </a:t>
            </a:r>
            <a:r>
              <a:rPr b="1" lang="en" sz="2400"/>
              <a:t>needs</a:t>
            </a:r>
            <a:r>
              <a:rPr lang="en" sz="2400"/>
              <a:t> of people, the </a:t>
            </a:r>
            <a:r>
              <a:rPr b="1" lang="en" sz="2400"/>
              <a:t>possibilities</a:t>
            </a:r>
            <a:r>
              <a:rPr lang="en" sz="2400"/>
              <a:t> of technology, and the </a:t>
            </a:r>
            <a:r>
              <a:rPr b="1" lang="en" sz="2400"/>
              <a:t>requirements </a:t>
            </a:r>
            <a:r>
              <a:rPr lang="en" sz="2400"/>
              <a:t>for business success.”</a:t>
            </a:r>
            <a:endParaRPr sz="2400"/>
          </a:p>
          <a:p>
            <a:pPr indent="0" lvl="0" marL="0" rtl="0" algn="l">
              <a:spcBef>
                <a:spcPts val="1600"/>
              </a:spcBef>
              <a:spcAft>
                <a:spcPts val="0"/>
              </a:spcAft>
              <a:buNone/>
            </a:pPr>
            <a:r>
              <a:rPr lang="en" sz="2400"/>
              <a:t>— Tim Brown, CEO of IDEO</a:t>
            </a:r>
            <a:endParaRPr sz="2400"/>
          </a:p>
          <a:p>
            <a:pPr indent="0" lvl="0" marL="0" rtl="0" algn="l">
              <a:spcBef>
                <a:spcPts val="1600"/>
              </a:spcBef>
              <a:spcAft>
                <a:spcPts val="160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275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073763"/>
                </a:solidFill>
              </a:rPr>
              <a:t>Focus on Humans First</a:t>
            </a:r>
            <a:endParaRPr sz="3600">
              <a:solidFill>
                <a:srgbClr val="073763"/>
              </a:solidFill>
            </a:endParaRPr>
          </a:p>
        </p:txBody>
      </p:sp>
      <p:sp>
        <p:nvSpPr>
          <p:cNvPr id="127" name="Google Shape;127;p28"/>
          <p:cNvSpPr txBox="1"/>
          <p:nvPr>
            <p:ph idx="1" type="body"/>
          </p:nvPr>
        </p:nvSpPr>
        <p:spPr>
          <a:xfrm>
            <a:off x="311700" y="1152475"/>
            <a:ext cx="37539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2000"/>
              <a:t>Design Thinking is user-centric. It seeks to understand people’s needs and come up with effective solutions to meet those needs. Design Thinking is a solution based approach to problem solving</a:t>
            </a:r>
            <a:endParaRPr sz="2000"/>
          </a:p>
        </p:txBody>
      </p:sp>
      <p:pic>
        <p:nvPicPr>
          <p:cNvPr id="128" name="Google Shape;128;p28"/>
          <p:cNvPicPr preferRelativeResize="0"/>
          <p:nvPr/>
        </p:nvPicPr>
        <p:blipFill>
          <a:blip r:embed="rId3">
            <a:alphaModFix/>
          </a:blip>
          <a:stretch>
            <a:fillRect/>
          </a:stretch>
        </p:blipFill>
        <p:spPr>
          <a:xfrm>
            <a:off x="4311600" y="1152475"/>
            <a:ext cx="4527600" cy="299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2" name="Shape 132"/>
        <p:cNvGrpSpPr/>
        <p:nvPr/>
      </p:nvGrpSpPr>
      <p:grpSpPr>
        <a:xfrm>
          <a:off x="0" y="0"/>
          <a:ext cx="0" cy="0"/>
          <a:chOff x="0" y="0"/>
          <a:chExt cx="0" cy="0"/>
        </a:xfrm>
      </p:grpSpPr>
      <p:sp>
        <p:nvSpPr>
          <p:cNvPr id="133" name="Google Shape;133;p29"/>
          <p:cNvSpPr txBox="1"/>
          <p:nvPr/>
        </p:nvSpPr>
        <p:spPr>
          <a:xfrm>
            <a:off x="462013" y="539000"/>
            <a:ext cx="7746000" cy="6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73763"/>
                </a:solidFill>
                <a:latin typeface="Proxima Nova"/>
                <a:ea typeface="Proxima Nova"/>
                <a:cs typeface="Proxima Nova"/>
                <a:sym typeface="Proxima Nova"/>
              </a:rPr>
              <a:t>Never do this to a user</a:t>
            </a:r>
            <a:endParaRPr sz="3000">
              <a:solidFill>
                <a:srgbClr val="073763"/>
              </a:solidFill>
              <a:latin typeface="Proxima Nova"/>
              <a:ea typeface="Proxima Nova"/>
              <a:cs typeface="Proxima Nova"/>
              <a:sym typeface="Proxima Nova"/>
            </a:endParaRPr>
          </a:p>
        </p:txBody>
      </p:sp>
      <p:pic>
        <p:nvPicPr>
          <p:cNvPr id="134" name="Google Shape;134;p29"/>
          <p:cNvPicPr preferRelativeResize="0"/>
          <p:nvPr/>
        </p:nvPicPr>
        <p:blipFill rotWithShape="1">
          <a:blip r:embed="rId3">
            <a:alphaModFix/>
          </a:blip>
          <a:srcRect b="12073" l="27330" r="28106" t="47826"/>
          <a:stretch/>
        </p:blipFill>
        <p:spPr>
          <a:xfrm>
            <a:off x="1216575" y="1462975"/>
            <a:ext cx="6236876" cy="3155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8" name="Shape 138"/>
        <p:cNvGrpSpPr/>
        <p:nvPr/>
      </p:nvGrpSpPr>
      <p:grpSpPr>
        <a:xfrm>
          <a:off x="0" y="0"/>
          <a:ext cx="0" cy="0"/>
          <a:chOff x="0" y="0"/>
          <a:chExt cx="0" cy="0"/>
        </a:xfrm>
      </p:grpSpPr>
      <p:pic>
        <p:nvPicPr>
          <p:cNvPr id="139" name="Google Shape;139;p30"/>
          <p:cNvPicPr preferRelativeResize="0"/>
          <p:nvPr/>
        </p:nvPicPr>
        <p:blipFill>
          <a:blip r:embed="rId3">
            <a:alphaModFix/>
          </a:blip>
          <a:stretch>
            <a:fillRect/>
          </a:stretch>
        </p:blipFill>
        <p:spPr>
          <a:xfrm>
            <a:off x="961675" y="430227"/>
            <a:ext cx="7220626" cy="3300350"/>
          </a:xfrm>
          <a:prstGeom prst="rect">
            <a:avLst/>
          </a:prstGeom>
          <a:noFill/>
          <a:ln>
            <a:noFill/>
          </a:ln>
        </p:spPr>
      </p:pic>
      <p:sp>
        <p:nvSpPr>
          <p:cNvPr id="140" name="Google Shape;140;p30"/>
          <p:cNvSpPr txBox="1"/>
          <p:nvPr/>
        </p:nvSpPr>
        <p:spPr>
          <a:xfrm>
            <a:off x="1047175" y="3942325"/>
            <a:ext cx="72207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roxima Nova"/>
                <a:ea typeface="Proxima Nova"/>
                <a:cs typeface="Proxima Nova"/>
                <a:sym typeface="Proxima Nova"/>
              </a:rPr>
              <a:t>Duolingo: A good example of user centric design </a:t>
            </a:r>
            <a:endParaRPr sz="24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812025" y="141350"/>
            <a:ext cx="3144000" cy="301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3"/>
                </a:solidFill>
              </a:rPr>
              <a:t>Back to </a:t>
            </a:r>
            <a:endParaRPr>
              <a:solidFill>
                <a:schemeClr val="accent3"/>
              </a:solidFill>
            </a:endParaRPr>
          </a:p>
          <a:p>
            <a:pPr indent="0" lvl="0" marL="0" rtl="0" algn="l">
              <a:spcBef>
                <a:spcPts val="0"/>
              </a:spcBef>
              <a:spcAft>
                <a:spcPts val="0"/>
              </a:spcAft>
              <a:buNone/>
            </a:pPr>
            <a:r>
              <a:rPr lang="en">
                <a:solidFill>
                  <a:schemeClr val="accent3"/>
                </a:solidFill>
              </a:rPr>
              <a:t>Design </a:t>
            </a:r>
            <a:endParaRPr>
              <a:solidFill>
                <a:schemeClr val="accent3"/>
              </a:solidFill>
            </a:endParaRPr>
          </a:p>
          <a:p>
            <a:pPr indent="0" lvl="0" marL="0" rtl="0" algn="l">
              <a:spcBef>
                <a:spcPts val="0"/>
              </a:spcBef>
              <a:spcAft>
                <a:spcPts val="0"/>
              </a:spcAft>
              <a:buNone/>
            </a:pPr>
            <a:r>
              <a:rPr lang="en">
                <a:solidFill>
                  <a:schemeClr val="accent3"/>
                </a:solidFill>
              </a:rPr>
              <a:t>Thinking</a:t>
            </a:r>
            <a:endParaRPr>
              <a:solidFill>
                <a:schemeClr val="accent3"/>
              </a:solidFill>
            </a:endParaRPr>
          </a:p>
        </p:txBody>
      </p:sp>
      <p:sp>
        <p:nvSpPr>
          <p:cNvPr id="146" name="Google Shape;146;p31"/>
          <p:cNvSpPr txBox="1"/>
          <p:nvPr>
            <p:ph idx="4294967295" type="body"/>
          </p:nvPr>
        </p:nvSpPr>
        <p:spPr>
          <a:xfrm>
            <a:off x="4970300" y="493225"/>
            <a:ext cx="3837000" cy="36951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Clr>
                <a:srgbClr val="000000"/>
              </a:buClr>
              <a:buSzPts val="3600"/>
              <a:buChar char="●"/>
            </a:pPr>
            <a:r>
              <a:rPr lang="en" sz="3600">
                <a:solidFill>
                  <a:srgbClr val="000000"/>
                </a:solidFill>
              </a:rPr>
              <a:t>Empathise</a:t>
            </a:r>
            <a:endParaRPr sz="3600">
              <a:solidFill>
                <a:srgbClr val="000000"/>
              </a:solidFill>
            </a:endParaRPr>
          </a:p>
          <a:p>
            <a:pPr indent="-457200" lvl="0" marL="457200" rtl="0" algn="l">
              <a:spcBef>
                <a:spcPts val="1600"/>
              </a:spcBef>
              <a:spcAft>
                <a:spcPts val="0"/>
              </a:spcAft>
              <a:buClr>
                <a:srgbClr val="000000"/>
              </a:buClr>
              <a:buSzPts val="3600"/>
              <a:buChar char="●"/>
            </a:pPr>
            <a:r>
              <a:rPr lang="en" sz="3600">
                <a:solidFill>
                  <a:srgbClr val="000000"/>
                </a:solidFill>
              </a:rPr>
              <a:t>Define</a:t>
            </a:r>
            <a:endParaRPr sz="3600">
              <a:solidFill>
                <a:srgbClr val="000000"/>
              </a:solidFill>
            </a:endParaRPr>
          </a:p>
          <a:p>
            <a:pPr indent="-457200" lvl="0" marL="457200" rtl="0" algn="l">
              <a:spcBef>
                <a:spcPts val="1600"/>
              </a:spcBef>
              <a:spcAft>
                <a:spcPts val="0"/>
              </a:spcAft>
              <a:buClr>
                <a:srgbClr val="000000"/>
              </a:buClr>
              <a:buSzPts val="3600"/>
              <a:buChar char="●"/>
            </a:pPr>
            <a:r>
              <a:rPr lang="en" sz="3600">
                <a:solidFill>
                  <a:srgbClr val="000000"/>
                </a:solidFill>
              </a:rPr>
              <a:t>Ideate</a:t>
            </a:r>
            <a:endParaRPr sz="3600">
              <a:solidFill>
                <a:srgbClr val="000000"/>
              </a:solidFill>
            </a:endParaRPr>
          </a:p>
          <a:p>
            <a:pPr indent="-457200" lvl="0" marL="457200" rtl="0" algn="l">
              <a:spcBef>
                <a:spcPts val="1600"/>
              </a:spcBef>
              <a:spcAft>
                <a:spcPts val="0"/>
              </a:spcAft>
              <a:buClr>
                <a:srgbClr val="000000"/>
              </a:buClr>
              <a:buSzPts val="3600"/>
              <a:buChar char="●"/>
            </a:pPr>
            <a:r>
              <a:rPr lang="en" sz="3600">
                <a:solidFill>
                  <a:srgbClr val="000000"/>
                </a:solidFill>
              </a:rPr>
              <a:t>Prototype</a:t>
            </a:r>
            <a:endParaRPr sz="3600">
              <a:solidFill>
                <a:srgbClr val="000000"/>
              </a:solidFill>
            </a:endParaRPr>
          </a:p>
          <a:p>
            <a:pPr indent="-457200" lvl="0" marL="457200" rtl="0" algn="l">
              <a:spcBef>
                <a:spcPts val="1600"/>
              </a:spcBef>
              <a:spcAft>
                <a:spcPts val="1600"/>
              </a:spcAft>
              <a:buClr>
                <a:srgbClr val="000000"/>
              </a:buClr>
              <a:buSzPts val="3600"/>
              <a:buChar char="●"/>
            </a:pPr>
            <a:r>
              <a:rPr lang="en" sz="3600">
                <a:solidFill>
                  <a:srgbClr val="000000"/>
                </a:solidFill>
              </a:rPr>
              <a:t>Test</a:t>
            </a:r>
            <a:endParaRPr sz="3600">
              <a:solidFill>
                <a:srgbClr val="000000"/>
              </a:solidFill>
            </a:endParaRPr>
          </a:p>
        </p:txBody>
      </p:sp>
      <p:pic>
        <p:nvPicPr>
          <p:cNvPr id="147" name="Google Shape;147;p31"/>
          <p:cNvPicPr preferRelativeResize="0"/>
          <p:nvPr/>
        </p:nvPicPr>
        <p:blipFill>
          <a:blip r:embed="rId3">
            <a:alphaModFix/>
          </a:blip>
          <a:stretch>
            <a:fillRect/>
          </a:stretch>
        </p:blipFill>
        <p:spPr>
          <a:xfrm>
            <a:off x="812023" y="2910549"/>
            <a:ext cx="3837001" cy="1845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265500" y="254200"/>
            <a:ext cx="4045200" cy="150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Empathise </a:t>
            </a:r>
            <a:endParaRPr sz="3600"/>
          </a:p>
          <a:p>
            <a:pPr indent="0" lvl="0" marL="0" rtl="0" algn="l">
              <a:spcBef>
                <a:spcPts val="0"/>
              </a:spcBef>
              <a:spcAft>
                <a:spcPts val="0"/>
              </a:spcAft>
              <a:buNone/>
            </a:pPr>
            <a:r>
              <a:rPr lang="en" sz="3600"/>
              <a:t>with your users</a:t>
            </a:r>
            <a:endParaRPr sz="3600"/>
          </a:p>
        </p:txBody>
      </p:sp>
      <p:sp>
        <p:nvSpPr>
          <p:cNvPr id="153" name="Google Shape;153;p32"/>
          <p:cNvSpPr txBox="1"/>
          <p:nvPr>
            <p:ph idx="1" type="subTitle"/>
          </p:nvPr>
        </p:nvSpPr>
        <p:spPr>
          <a:xfrm>
            <a:off x="234425" y="1905999"/>
            <a:ext cx="4045200" cy="2597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t>Oral B decided to observe children brushing their teeth to determine any differences that needed to be accounted for. They found that children hold their toothbrushes in a different way to their adult counterparts, due to their small hands — and so they were finding regular ‘adult’ toothbrushes difficult to use. To solve this, they redesigned children’s toothbrush to include a squish gripper to make it easier for them to manipulate the brush in their mouth — and in the process, innovated children’s toothbrushes, to what we know today.</a:t>
            </a:r>
            <a:endParaRPr sz="1400"/>
          </a:p>
        </p:txBody>
      </p:sp>
      <p:pic>
        <p:nvPicPr>
          <p:cNvPr id="154" name="Google Shape;154;p32"/>
          <p:cNvPicPr preferRelativeResize="0"/>
          <p:nvPr/>
        </p:nvPicPr>
        <p:blipFill>
          <a:blip r:embed="rId3">
            <a:alphaModFix/>
          </a:blip>
          <a:stretch>
            <a:fillRect/>
          </a:stretch>
        </p:blipFill>
        <p:spPr>
          <a:xfrm>
            <a:off x="4997500" y="629750"/>
            <a:ext cx="3900950" cy="3605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142300" y="0"/>
            <a:ext cx="4045200" cy="1509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P</a:t>
            </a:r>
            <a:r>
              <a:rPr lang="en" sz="1800"/>
              <a:t>hase two: </a:t>
            </a:r>
            <a:endParaRPr sz="1800"/>
          </a:p>
          <a:p>
            <a:pPr indent="0" lvl="0" marL="0" rtl="0" algn="l">
              <a:spcBef>
                <a:spcPts val="0"/>
              </a:spcBef>
              <a:spcAft>
                <a:spcPts val="0"/>
              </a:spcAft>
              <a:buNone/>
            </a:pPr>
            <a:r>
              <a:rPr lang="en" sz="3600"/>
              <a:t>Define</a:t>
            </a:r>
            <a:endParaRPr sz="3600"/>
          </a:p>
        </p:txBody>
      </p:sp>
      <p:sp>
        <p:nvSpPr>
          <p:cNvPr id="160" name="Google Shape;160;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where the designer needs to be clear with the problem he/she is solving.</a:t>
            </a:r>
            <a:endParaRPr/>
          </a:p>
          <a:p>
            <a:pPr indent="0" lvl="0" marL="0" rtl="0" algn="l">
              <a:spcBef>
                <a:spcPts val="1600"/>
              </a:spcBef>
              <a:spcAft>
                <a:spcPts val="0"/>
              </a:spcAft>
              <a:buNone/>
            </a:pPr>
            <a:r>
              <a:rPr lang="en"/>
              <a:t>What is the user problem that is to be solved?</a:t>
            </a:r>
            <a:endParaRPr/>
          </a:p>
          <a:p>
            <a:pPr indent="0" lvl="0" marL="0" rtl="0" algn="l">
              <a:spcBef>
                <a:spcPts val="1600"/>
              </a:spcBef>
              <a:spcAft>
                <a:spcPts val="0"/>
              </a:spcAft>
              <a:buNone/>
            </a:pPr>
            <a:r>
              <a:rPr lang="en"/>
              <a:t>What are the difficulties/barriers if any?</a:t>
            </a:r>
            <a:endParaRPr/>
          </a:p>
          <a:p>
            <a:pPr indent="0" lvl="0" marL="0" rtl="0" algn="l">
              <a:spcBef>
                <a:spcPts val="1600"/>
              </a:spcBef>
              <a:spcAft>
                <a:spcPts val="1600"/>
              </a:spcAft>
              <a:buNone/>
            </a:pPr>
            <a:r>
              <a:rPr lang="en"/>
              <a:t>Rather than saying “we need to..” start practicing saying things like “senior citizens in the city need to use the ‘track your train’ app”</a:t>
            </a:r>
            <a:endParaRPr/>
          </a:p>
        </p:txBody>
      </p:sp>
      <p:pic>
        <p:nvPicPr>
          <p:cNvPr id="161" name="Google Shape;161;p33"/>
          <p:cNvPicPr preferRelativeResize="0"/>
          <p:nvPr/>
        </p:nvPicPr>
        <p:blipFill>
          <a:blip r:embed="rId3">
            <a:alphaModFix/>
          </a:blip>
          <a:stretch>
            <a:fillRect/>
          </a:stretch>
        </p:blipFill>
        <p:spPr>
          <a:xfrm>
            <a:off x="238050" y="2010250"/>
            <a:ext cx="4097524" cy="2048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